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2" r:id="rId19"/>
    <p:sldId id="277" r:id="rId20"/>
    <p:sldId id="283" r:id="rId21"/>
    <p:sldId id="278" r:id="rId22"/>
    <p:sldId id="279" r:id="rId23"/>
    <p:sldId id="280" r:id="rId24"/>
    <p:sldId id="281"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3" autoAdjust="0"/>
    <p:restoredTop sz="94660"/>
  </p:normalViewPr>
  <p:slideViewPr>
    <p:cSldViewPr snapToGrid="0">
      <p:cViewPr varScale="1">
        <p:scale>
          <a:sx n="119" d="100"/>
          <a:sy n="119" d="100"/>
        </p:scale>
        <p:origin x="2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74CE2FA-646D-483E-9A9D-FC03A981FFAC}" type="datetimeFigureOut">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98449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4CE2FA-646D-483E-9A9D-FC03A981FFAC}" type="datetimeFigureOut">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53355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4CE2FA-646D-483E-9A9D-FC03A981FFAC}" type="datetimeFigureOut">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6446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74CE2FA-646D-483E-9A9D-FC03A981FFAC}" type="datetimeFigureOut">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47284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74CE2FA-646D-483E-9A9D-FC03A981FFAC}" type="datetimeFigureOut">
              <a:rPr lang="pl-PL" smtClean="0"/>
              <a:t>24.05.2024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181377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74CE2FA-646D-483E-9A9D-FC03A981FFAC}" type="datetimeFigureOut">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161133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74CE2FA-646D-483E-9A9D-FC03A981FFAC}" type="datetimeFigureOut">
              <a:rPr lang="pl-PL" smtClean="0"/>
              <a:t>24.05.2024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45815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74CE2FA-646D-483E-9A9D-FC03A981FFAC}" type="datetimeFigureOut">
              <a:rPr lang="pl-PL" smtClean="0"/>
              <a:t>24.05.2024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336899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4CE2FA-646D-483E-9A9D-FC03A981FFAC}" type="datetimeFigureOut">
              <a:rPr lang="pl-PL" smtClean="0"/>
              <a:t>24.05.2024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144354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74CE2FA-646D-483E-9A9D-FC03A981FFAC}" type="datetimeFigureOut">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179423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74CE2FA-646D-483E-9A9D-FC03A981FFAC}" type="datetimeFigureOut">
              <a:rPr lang="pl-PL" smtClean="0"/>
              <a:t>24.05.2024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94FB7F9-D7F0-4BF4-A5EE-43085D986EC1}" type="slidenum">
              <a:rPr lang="pl-PL" smtClean="0"/>
              <a:t>‹#›</a:t>
            </a:fld>
            <a:endParaRPr lang="pl-PL"/>
          </a:p>
        </p:txBody>
      </p:sp>
    </p:spTree>
    <p:extLst>
      <p:ext uri="{BB962C8B-B14F-4D97-AF65-F5344CB8AC3E}">
        <p14:creationId xmlns:p14="http://schemas.microsoft.com/office/powerpoint/2010/main" val="9857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CE2FA-646D-483E-9A9D-FC03A981FFAC}" type="datetimeFigureOut">
              <a:rPr lang="pl-PL" smtClean="0"/>
              <a:t>24.05.2024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B7F9-D7F0-4BF4-A5EE-43085D986EC1}" type="slidenum">
              <a:rPr lang="pl-PL" smtClean="0"/>
              <a:t>‹#›</a:t>
            </a:fld>
            <a:endParaRPr lang="pl-PL"/>
          </a:p>
        </p:txBody>
      </p:sp>
    </p:spTree>
    <p:extLst>
      <p:ext uri="{BB962C8B-B14F-4D97-AF65-F5344CB8AC3E}">
        <p14:creationId xmlns:p14="http://schemas.microsoft.com/office/powerpoint/2010/main" val="214343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8867115" cy="1325563"/>
          </a:xfrm>
        </p:spPr>
        <p:txBody>
          <a:bodyPr>
            <a:normAutofit/>
          </a:bodyPr>
          <a:lstStyle/>
          <a:p>
            <a:r>
              <a:rPr lang="pl-PL" sz="2800" dirty="0"/>
              <a:t>Tak prezentuje się strona logowania do Sytemu Rekrutacji. Jeśli nie masz założonego konta kliknij </a:t>
            </a:r>
            <a:r>
              <a:rPr lang="pl-PL" sz="2800" b="1" dirty="0">
                <a:solidFill>
                  <a:srgbClr val="00B0F0"/>
                </a:solidFill>
              </a:rPr>
              <a:t>„Utwórz nowe konto”</a:t>
            </a:r>
            <a:r>
              <a:rPr lang="pl-PL" sz="2800" dirty="0"/>
              <a:t>:</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8739"/>
            <a:ext cx="10515600" cy="4025110"/>
          </a:xfr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8739"/>
            <a:ext cx="10515600" cy="1635902"/>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88740"/>
            <a:ext cx="10515600" cy="1648632"/>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624641"/>
            <a:ext cx="10515600" cy="3083978"/>
          </a:xfrm>
          <a:prstGeom prst="rect">
            <a:avLst/>
          </a:prstGeom>
        </p:spPr>
      </p:pic>
    </p:spTree>
    <p:extLst>
      <p:ext uri="{BB962C8B-B14F-4D97-AF65-F5344CB8AC3E}">
        <p14:creationId xmlns:p14="http://schemas.microsoft.com/office/powerpoint/2010/main" val="323556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09" y="143452"/>
            <a:ext cx="7714673" cy="844839"/>
          </a:xfrm>
        </p:spPr>
        <p:txBody>
          <a:bodyPr>
            <a:normAutofit/>
          </a:bodyPr>
          <a:lstStyle/>
          <a:p>
            <a:pPr algn="ctr"/>
            <a:r>
              <a:rPr lang="pl-PL" sz="1600" dirty="0"/>
              <a:t>Kolejnym krokiem jest dodanie </a:t>
            </a:r>
            <a:r>
              <a:rPr lang="pl-PL" sz="1600" b="1" dirty="0"/>
              <a:t>szkoły średniej</a:t>
            </a:r>
            <a:r>
              <a:rPr lang="pl-PL" sz="1600" dirty="0"/>
              <a:t>. Zarówno w przypadku gdy bierzesz udział w rekrutacji na pierwszy czy na drugi stopień studiów. Szczególną uwagę zwróć na rubrykę z </a:t>
            </a:r>
            <a:r>
              <a:rPr lang="pl-PL" sz="1600" b="1" dirty="0"/>
              <a:t>rodzajem zdawanej matury</a:t>
            </a:r>
            <a:r>
              <a:rPr lang="pl-PL" sz="1600" dirty="0"/>
              <a:t>:</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954" y="1077479"/>
            <a:ext cx="8279992" cy="5678725"/>
          </a:xfrm>
        </p:spPr>
      </p:pic>
    </p:spTree>
    <p:extLst>
      <p:ext uri="{BB962C8B-B14F-4D97-AF65-F5344CB8AC3E}">
        <p14:creationId xmlns:p14="http://schemas.microsoft.com/office/powerpoint/2010/main" val="381428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t>Prawidłowo zaznacz tutaj rodzaj zdawanej matury. Pozwoli to poprawnie przeliczyć systemowi Twoje punkty. Jeśli Twoja matura była zdawana przed rokiem 2004, zwróć szczególną uwagę na to, czy zaznaczasz skalę </a:t>
            </a:r>
            <a:r>
              <a:rPr lang="pl-PL" sz="2400" b="1" u="sng" dirty="0"/>
              <a:t>4-stopniową</a:t>
            </a:r>
            <a:r>
              <a:rPr lang="pl-PL" sz="2400" dirty="0"/>
              <a:t>, czy </a:t>
            </a:r>
            <a:r>
              <a:rPr lang="pl-PL" sz="2400" b="1" u="sng" dirty="0"/>
              <a:t>6-stopniową</a:t>
            </a:r>
            <a:r>
              <a:rPr lang="pl-PL" sz="2400" dirty="0"/>
              <a:t>:</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67926"/>
            <a:ext cx="10515600" cy="2466735"/>
          </a:xfrm>
        </p:spPr>
      </p:pic>
    </p:spTree>
    <p:extLst>
      <p:ext uri="{BB962C8B-B14F-4D97-AF65-F5344CB8AC3E}">
        <p14:creationId xmlns:p14="http://schemas.microsoft.com/office/powerpoint/2010/main" val="316280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3386" y="294184"/>
            <a:ext cx="9144000" cy="634009"/>
          </a:xfrm>
        </p:spPr>
        <p:txBody>
          <a:bodyPr>
            <a:normAutofit/>
          </a:bodyPr>
          <a:lstStyle/>
          <a:p>
            <a:r>
              <a:rPr lang="pl-PL" sz="3200" dirty="0"/>
              <a:t>Jeśli posiadasz aneks do matury, również go zamieść: </a:t>
            </a:r>
          </a:p>
        </p:txBody>
      </p:sp>
      <p:sp>
        <p:nvSpPr>
          <p:cNvPr id="5" name="Podtytuł 4"/>
          <p:cNvSpPr>
            <a:spLocks noGrp="1"/>
          </p:cNvSpPr>
          <p:nvPr>
            <p:ph type="subTitle" idx="1"/>
          </p:nvPr>
        </p:nvSpPr>
        <p:spPr>
          <a:xfrm>
            <a:off x="2646630" y="4000390"/>
            <a:ext cx="5266099" cy="1655762"/>
          </a:xfrm>
        </p:spPr>
        <p:txBody>
          <a:bodyPr/>
          <a:lstStyle/>
          <a:p>
            <a:r>
              <a:rPr lang="pl-PL" dirty="0"/>
              <a:t>Przy dodawaniu danych wkradł się błąd? Łatwo go naprawisz klikając „Usuń” przy danej pozycji:</a:t>
            </a:r>
          </a:p>
        </p:txBody>
      </p:sp>
      <p:pic>
        <p:nvPicPr>
          <p:cNvPr id="4" name="Symbol zastępczy zawartości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0" y="1126878"/>
            <a:ext cx="3930650" cy="2276475"/>
          </a:xfr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938" y="4661616"/>
            <a:ext cx="2670167" cy="1771351"/>
          </a:xfrm>
          <a:prstGeom prst="rect">
            <a:avLst/>
          </a:prstGeom>
        </p:spPr>
      </p:pic>
      <p:cxnSp>
        <p:nvCxnSpPr>
          <p:cNvPr id="8" name="Łącznik zakrzywiony 7"/>
          <p:cNvCxnSpPr/>
          <p:nvPr/>
        </p:nvCxnSpPr>
        <p:spPr>
          <a:xfrm rot="10800000" flipV="1">
            <a:off x="5948128" y="1126878"/>
            <a:ext cx="1023041" cy="70192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zakrzywiony 9"/>
          <p:cNvCxnSpPr/>
          <p:nvPr/>
        </p:nvCxnSpPr>
        <p:spPr>
          <a:xfrm>
            <a:off x="6459648" y="5097101"/>
            <a:ext cx="1308225" cy="7785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90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Posiadasz </a:t>
            </a:r>
            <a:r>
              <a:rPr lang="pl-PL" sz="2800" b="1" dirty="0"/>
              <a:t>olimpiadę</a:t>
            </a:r>
            <a:r>
              <a:rPr lang="pl-PL" sz="2800" dirty="0"/>
              <a:t>? Wprowadź ją tutaj:</a:t>
            </a:r>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73093"/>
            <a:ext cx="10515600" cy="3342366"/>
          </a:xfrm>
        </p:spPr>
      </p:pic>
    </p:spTree>
    <p:extLst>
      <p:ext uri="{BB962C8B-B14F-4D97-AF65-F5344CB8AC3E}">
        <p14:creationId xmlns:p14="http://schemas.microsoft.com/office/powerpoint/2010/main" val="124236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65156" y="163336"/>
            <a:ext cx="9144000" cy="878453"/>
          </a:xfrm>
        </p:spPr>
        <p:txBody>
          <a:bodyPr>
            <a:normAutofit/>
          </a:bodyPr>
          <a:lstStyle/>
          <a:p>
            <a:r>
              <a:rPr lang="pl-PL" sz="2400" dirty="0"/>
              <a:t>Bierzesz udział w rekrutacji na drugi stopień? W tej zakładce uzupełnisz dane dotyczące szkoły wyższej, na której ukończyłeś pierwszy stopień:</a:t>
            </a:r>
          </a:p>
        </p:txBody>
      </p:sp>
      <p:sp>
        <p:nvSpPr>
          <p:cNvPr id="6" name="Podtytuł 5"/>
          <p:cNvSpPr>
            <a:spLocks noGrp="1"/>
          </p:cNvSpPr>
          <p:nvPr>
            <p:ph type="subTitle" idx="1"/>
          </p:nvPr>
        </p:nvSpPr>
        <p:spPr>
          <a:xfrm>
            <a:off x="365156" y="3013563"/>
            <a:ext cx="4270218" cy="2155966"/>
          </a:xfrm>
        </p:spPr>
        <p:txBody>
          <a:bodyPr>
            <a:normAutofit/>
          </a:bodyPr>
          <a:lstStyle/>
          <a:p>
            <a:r>
              <a:rPr lang="pl-PL" dirty="0"/>
              <a:t>Klikając </a:t>
            </a:r>
            <a:r>
              <a:rPr lang="pl-PL" dirty="0">
                <a:solidFill>
                  <a:srgbClr val="0070C0"/>
                </a:solidFill>
              </a:rPr>
              <a:t>„Dodaj nową szkołę wyższą”</a:t>
            </a:r>
            <a:r>
              <a:rPr lang="pl-PL" dirty="0">
                <a:solidFill>
                  <a:srgbClr val="00B0F0"/>
                </a:solidFill>
              </a:rPr>
              <a:t> </a:t>
            </a:r>
            <a:r>
              <a:rPr lang="pl-PL" dirty="0"/>
              <a:t>otworzą Ci się kolejne rubryki do wypełnienia. Tutaj również zwróć uwagę na skalę ocen obowiązującą na uczelni:</a:t>
            </a:r>
          </a:p>
        </p:txBody>
      </p:sp>
      <p:pic>
        <p:nvPicPr>
          <p:cNvPr id="4" name="Symbol zastępczy zawartości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82524" y="1098117"/>
            <a:ext cx="3752850" cy="728662"/>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951" y="1826779"/>
            <a:ext cx="6217577" cy="4699519"/>
          </a:xfrm>
          <a:prstGeom prst="rect">
            <a:avLst/>
          </a:prstGeom>
        </p:spPr>
      </p:pic>
      <p:cxnSp>
        <p:nvCxnSpPr>
          <p:cNvPr id="8" name="Łącznik zakrzywiony 7"/>
          <p:cNvCxnSpPr/>
          <p:nvPr/>
        </p:nvCxnSpPr>
        <p:spPr>
          <a:xfrm rot="10800000" flipV="1">
            <a:off x="5097101" y="1098116"/>
            <a:ext cx="715224" cy="29611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zakrzywiony 9"/>
          <p:cNvCxnSpPr/>
          <p:nvPr/>
        </p:nvCxnSpPr>
        <p:spPr>
          <a:xfrm>
            <a:off x="2758949" y="5088048"/>
            <a:ext cx="1957906" cy="48888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16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Już prawie koniec, czas teraz na wgranie zdjęcia, które finalnie znajdzie się na Twojej legitymacji studenckiej. Upewnij się, że fotografia spełnia wymagania. </a:t>
            </a:r>
            <a:r>
              <a:rPr lang="pl-PL" sz="2800" b="1" dirty="0"/>
              <a:t>Nie wrzucaj selfie z plaży </a:t>
            </a:r>
            <a:r>
              <a:rPr lang="pl-PL" sz="2800" b="1" dirty="0">
                <a:solidFill>
                  <a:srgbClr val="00B050"/>
                </a:solidFill>
                <a:sym typeface="Wingdings" panose="05000000000000000000" pitchFamily="2" charset="2"/>
              </a:rPr>
              <a:t></a:t>
            </a:r>
            <a:endParaRPr lang="pl-PL" sz="2800" b="1" dirty="0">
              <a:solidFill>
                <a:srgbClr val="00B050"/>
              </a:solidFill>
            </a:endParaRP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89958"/>
            <a:ext cx="10515600" cy="3022672"/>
          </a:xfrm>
        </p:spPr>
      </p:pic>
    </p:spTree>
    <p:extLst>
      <p:ext uri="{BB962C8B-B14F-4D97-AF65-F5344CB8AC3E}">
        <p14:creationId xmlns:p14="http://schemas.microsoft.com/office/powerpoint/2010/main" val="307284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19889" y="198910"/>
            <a:ext cx="9144000" cy="938212"/>
          </a:xfrm>
        </p:spPr>
        <p:txBody>
          <a:bodyPr>
            <a:noAutofit/>
          </a:bodyPr>
          <a:lstStyle/>
          <a:p>
            <a:r>
              <a:rPr lang="pl-PL" sz="2400" dirty="0"/>
              <a:t>Czas teraz na złożenie wniosku na studia. W kolejnej zakładce wybierz interesujący Cię rodzaj studiów klikając w odpowiedni zielony kafelek:</a:t>
            </a:r>
          </a:p>
        </p:txBody>
      </p:sp>
      <p:sp>
        <p:nvSpPr>
          <p:cNvPr id="5" name="Podtytuł 4"/>
          <p:cNvSpPr>
            <a:spLocks noGrp="1"/>
          </p:cNvSpPr>
          <p:nvPr>
            <p:ph type="subTitle" idx="1"/>
          </p:nvPr>
        </p:nvSpPr>
        <p:spPr>
          <a:xfrm>
            <a:off x="8153211" y="2408466"/>
            <a:ext cx="3811510" cy="1655762"/>
          </a:xfrm>
        </p:spPr>
        <p:txBody>
          <a:bodyPr/>
          <a:lstStyle/>
          <a:p>
            <a:r>
              <a:rPr lang="pl-PL" dirty="0"/>
              <a:t>Tego komunikatu nie będzie, jeśli wcześniej uzupełnisz wszystkie brakujące dane.</a:t>
            </a:r>
          </a:p>
        </p:txBody>
      </p:sp>
      <p:pic>
        <p:nvPicPr>
          <p:cNvPr id="4" name="Symbol zastępczy zawartości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52261" y="1988147"/>
            <a:ext cx="7600950" cy="4351338"/>
          </a:xfrm>
        </p:spPr>
      </p:pic>
    </p:spTree>
    <p:extLst>
      <p:ext uri="{BB962C8B-B14F-4D97-AF65-F5344CB8AC3E}">
        <p14:creationId xmlns:p14="http://schemas.microsoft.com/office/powerpoint/2010/main" val="342484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3056" y="844959"/>
            <a:ext cx="10515600" cy="1325563"/>
          </a:xfrm>
        </p:spPr>
        <p:txBody>
          <a:bodyPr>
            <a:noAutofit/>
          </a:bodyPr>
          <a:lstStyle/>
          <a:p>
            <a:pPr algn="just"/>
            <a:r>
              <a:rPr lang="pl-PL" sz="2800" dirty="0"/>
              <a:t>Po złożeniu wniosku na studia tak prezentuje się jego szybki podgląd. Świeci się na czerwono, szybko go opłać klikając </a:t>
            </a:r>
            <a:r>
              <a:rPr lang="pl-PL" sz="2800" b="1" dirty="0">
                <a:solidFill>
                  <a:srgbClr val="FF0000"/>
                </a:solidFill>
              </a:rPr>
              <a:t>„Opłać” </a:t>
            </a:r>
            <a:r>
              <a:rPr lang="pl-PL" sz="2800" dirty="0"/>
              <a:t>po prawej stronie w rubryce </a:t>
            </a:r>
            <a:r>
              <a:rPr lang="pl-PL" sz="2800" b="1" dirty="0"/>
              <a:t>„Opcje”</a:t>
            </a:r>
            <a:r>
              <a:rPr lang="pl-PL" sz="2800" dirty="0"/>
              <a:t>. Pamiętaj, że tylko opłacone wnioski będą rozpatrywane!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707470"/>
            <a:ext cx="10515600" cy="2587647"/>
          </a:xfr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43" y="3572594"/>
            <a:ext cx="11165358" cy="1642201"/>
          </a:xfrm>
          <a:prstGeom prst="rect">
            <a:avLst/>
          </a:prstGeom>
        </p:spPr>
      </p:pic>
    </p:spTree>
    <p:extLst>
      <p:ext uri="{BB962C8B-B14F-4D97-AF65-F5344CB8AC3E}">
        <p14:creationId xmlns:p14="http://schemas.microsoft.com/office/powerpoint/2010/main" val="86396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0672" y="361853"/>
            <a:ext cx="7177350" cy="923739"/>
          </a:xfrm>
        </p:spPr>
        <p:txBody>
          <a:bodyPr>
            <a:normAutofit/>
          </a:bodyPr>
          <a:lstStyle/>
          <a:p>
            <a:pPr algn="just"/>
            <a:r>
              <a:rPr lang="pl-PL" sz="2000" dirty="0"/>
              <a:t>W kolejnej zakładce znajdziesz odnośniki do stron internetowych zawierających potrzebne wnioski lub oświadczenia, jeśli zaistnieje taka potrzeba.</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842" y="3363098"/>
            <a:ext cx="2048161" cy="1638529"/>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8757">
            <a:off x="5209526" y="1562509"/>
            <a:ext cx="4561848" cy="4265691"/>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4757">
            <a:off x="7184472" y="3336049"/>
            <a:ext cx="4064277" cy="2852452"/>
          </a:xfrm>
          <a:prstGeom prst="rect">
            <a:avLst/>
          </a:prstGeom>
        </p:spPr>
      </p:pic>
      <p:sp>
        <p:nvSpPr>
          <p:cNvPr id="7" name="Strzałka w dół 6"/>
          <p:cNvSpPr/>
          <p:nvPr/>
        </p:nvSpPr>
        <p:spPr>
          <a:xfrm>
            <a:off x="1674890" y="1928388"/>
            <a:ext cx="688063" cy="995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0947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just"/>
            <a:r>
              <a:rPr lang="pl-PL" sz="2400" dirty="0"/>
              <a:t>Czas na dodanie skanów wymaganych dokumentów. Jeśli posiadasz zagraniczną maturę, zrób to niezwłocznie po opłaceniu wniosku. Jeśli posiadasz polską maturę, wgraj dokumenty dopiero po otrzymaniu statusu </a:t>
            </a:r>
            <a:r>
              <a:rPr lang="pl-PL" sz="2400" b="1" dirty="0"/>
              <a:t>„Zakwalifikowany do przyjęcia na studia”</a:t>
            </a:r>
            <a:r>
              <a:rPr lang="pl-PL" sz="2400" dirty="0"/>
              <a:t>:</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34" y="1926423"/>
            <a:ext cx="10415431" cy="4284254"/>
          </a:xfrm>
          <a:prstGeom prst="rect">
            <a:avLst/>
          </a:prstGeom>
        </p:spPr>
      </p:pic>
    </p:spTree>
    <p:extLst>
      <p:ext uri="{BB962C8B-B14F-4D97-AF65-F5344CB8AC3E}">
        <p14:creationId xmlns:p14="http://schemas.microsoft.com/office/powerpoint/2010/main" val="2012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38192" y="347019"/>
            <a:ext cx="7264651" cy="1210178"/>
          </a:xfrm>
        </p:spPr>
        <p:txBody>
          <a:bodyPr>
            <a:normAutofit/>
          </a:bodyPr>
          <a:lstStyle/>
          <a:p>
            <a:r>
              <a:rPr lang="pl-PL" sz="3200" dirty="0"/>
              <a:t>Wypełnij wszystkie dane, utwórz nowe hasło i kliknij </a:t>
            </a:r>
            <a:r>
              <a:rPr lang="pl-PL" sz="3200" b="1" dirty="0">
                <a:solidFill>
                  <a:srgbClr val="0070C0"/>
                </a:solidFill>
              </a:rPr>
              <a:t>„Zarejestruj się”</a:t>
            </a:r>
            <a:r>
              <a:rPr lang="pl-PL" sz="3200" dirty="0"/>
              <a:t>:</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412" y="2076709"/>
            <a:ext cx="2869484" cy="4351338"/>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17" y="2063035"/>
            <a:ext cx="3081964" cy="4148797"/>
          </a:xfrm>
          <a:prstGeom prst="rect">
            <a:avLst/>
          </a:prstGeom>
        </p:spPr>
      </p:pic>
      <p:sp>
        <p:nvSpPr>
          <p:cNvPr id="6" name="Strzałka w prawo 5"/>
          <p:cNvSpPr/>
          <p:nvPr/>
        </p:nvSpPr>
        <p:spPr>
          <a:xfrm>
            <a:off x="4970352" y="3422210"/>
            <a:ext cx="1611516" cy="715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39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9401270" cy="1460500"/>
          </a:xfrm>
        </p:spPr>
        <p:txBody>
          <a:bodyPr>
            <a:normAutofit/>
          </a:bodyPr>
          <a:lstStyle/>
          <a:p>
            <a:pPr algn="just"/>
            <a:r>
              <a:rPr lang="pl-PL" sz="2400" dirty="0"/>
              <a:t>Następna zakładka zawiera informacje o egzaminach/rozmowach kwalifikacyjnych, które musisz zaliczyć w zależności od wybranego kierunku.</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8118"/>
            <a:ext cx="10515600" cy="3852030"/>
          </a:xfrm>
        </p:spPr>
      </p:pic>
    </p:spTree>
    <p:extLst>
      <p:ext uri="{BB962C8B-B14F-4D97-AF65-F5344CB8AC3E}">
        <p14:creationId xmlns:p14="http://schemas.microsoft.com/office/powerpoint/2010/main" val="3383569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2397" y="1931375"/>
            <a:ext cx="10895091" cy="1325563"/>
          </a:xfrm>
        </p:spPr>
        <p:txBody>
          <a:bodyPr>
            <a:noAutofit/>
          </a:bodyPr>
          <a:lstStyle/>
          <a:p>
            <a:pPr algn="just"/>
            <a:r>
              <a:rPr lang="pl-PL" sz="2400" b="1" dirty="0"/>
              <a:t>„Wniosek z podpisem o przyjęcie na studia? Trzeba go wgrać, ale nie mogę go znaleźć!”.</a:t>
            </a:r>
            <a:r>
              <a:rPr lang="pl-PL" sz="2400" dirty="0"/>
              <a:t> </a:t>
            </a:r>
            <a:br>
              <a:rPr lang="pl-PL" sz="2400" dirty="0"/>
            </a:br>
            <a:br>
              <a:rPr lang="pl-PL" sz="2400" dirty="0"/>
            </a:br>
            <a:r>
              <a:rPr lang="pl-PL" sz="2400" dirty="0"/>
              <a:t>Wniosek o przyjęcie na studia będzie możliwy do wygenerowania w zakładce „Moje wnioski” dopiero po otrzymaniu statusu „Zakwalifikowany do przyjęcia na studia”. Obserwuj kalendarz rekrutacji oraz swój profil rekrutacyjny, aby nie przegapić daty na składanie dokumentów! </a:t>
            </a:r>
          </a:p>
        </p:txBody>
      </p:sp>
    </p:spTree>
    <p:extLst>
      <p:ext uri="{BB962C8B-B14F-4D97-AF65-F5344CB8AC3E}">
        <p14:creationId xmlns:p14="http://schemas.microsoft.com/office/powerpoint/2010/main" val="404374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t>Po ogłoszeniu wyników, jeśli znajdujesz się na liście rezerwowej, to w zakładce „Listy wyników” sprawdzisz na którym miejscu aktualnie jesteś:</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4659" y="1690688"/>
            <a:ext cx="4368490" cy="2742050"/>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915914"/>
            <a:ext cx="4476549" cy="2086200"/>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4970" y="1690686"/>
            <a:ext cx="3078180" cy="1260743"/>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4543" y="3922415"/>
            <a:ext cx="3540437" cy="939295"/>
          </a:xfrm>
          <a:prstGeom prst="rect">
            <a:avLst/>
          </a:prstGeom>
        </p:spPr>
      </p:pic>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4544" y="3922416"/>
            <a:ext cx="3538006" cy="947614"/>
          </a:xfrm>
          <a:prstGeom prst="rect">
            <a:avLst/>
          </a:prstGeom>
        </p:spPr>
      </p:pic>
      <p:pic>
        <p:nvPicPr>
          <p:cNvPr id="10" name="Obraz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4970" y="1697190"/>
            <a:ext cx="3078179" cy="1249830"/>
          </a:xfrm>
          <a:prstGeom prst="rect">
            <a:avLst/>
          </a:prstGeom>
        </p:spPr>
      </p:pic>
    </p:spTree>
    <p:extLst>
      <p:ext uri="{BB962C8B-B14F-4D97-AF65-F5344CB8AC3E}">
        <p14:creationId xmlns:p14="http://schemas.microsoft.com/office/powerpoint/2010/main" val="206073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125616"/>
            <a:ext cx="10515600" cy="1325563"/>
          </a:xfrm>
        </p:spPr>
        <p:txBody>
          <a:bodyPr>
            <a:normAutofit/>
          </a:bodyPr>
          <a:lstStyle/>
          <a:p>
            <a:pPr algn="ctr"/>
            <a:r>
              <a:rPr lang="pl-PL" sz="3200" dirty="0"/>
              <a:t>Po zakwalifikowaniu do przyjęcia na studia możesz w Systemie Rekrutacji złożyć wniosek o akademik:</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252768"/>
            <a:ext cx="10515600" cy="2257544"/>
          </a:xfrm>
        </p:spPr>
      </p:pic>
    </p:spTree>
    <p:extLst>
      <p:ext uri="{BB962C8B-B14F-4D97-AF65-F5344CB8AC3E}">
        <p14:creationId xmlns:p14="http://schemas.microsoft.com/office/powerpoint/2010/main" val="360619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838199" y="1062242"/>
            <a:ext cx="10515600" cy="1325563"/>
          </a:xfrm>
        </p:spPr>
        <p:txBody>
          <a:bodyPr>
            <a:normAutofit fontScale="90000"/>
          </a:bodyPr>
          <a:lstStyle/>
          <a:p>
            <a:pPr algn="ctr"/>
            <a:r>
              <a:rPr lang="pl-PL" dirty="0"/>
              <a:t>W razie problemów/pytań/wątpliwości skontaktuj się z Biurem Rekrutacji UZ:</a:t>
            </a:r>
            <a:br>
              <a:rPr lang="pl-PL" dirty="0"/>
            </a:b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364" y="2737268"/>
            <a:ext cx="5163271" cy="3248478"/>
          </a:xfrm>
          <a:prstGeom prst="rect">
            <a:avLst/>
          </a:prstGeom>
        </p:spPr>
      </p:pic>
    </p:spTree>
    <p:extLst>
      <p:ext uri="{BB962C8B-B14F-4D97-AF65-F5344CB8AC3E}">
        <p14:creationId xmlns:p14="http://schemas.microsoft.com/office/powerpoint/2010/main" val="283798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9761" y="491873"/>
            <a:ext cx="10515600" cy="1325563"/>
          </a:xfrm>
        </p:spPr>
        <p:txBody>
          <a:bodyPr/>
          <a:lstStyle/>
          <a:p>
            <a:r>
              <a:rPr lang="pl-PL" dirty="0"/>
              <a:t>Pamiętaj o utworzeniu </a:t>
            </a:r>
            <a:r>
              <a:rPr lang="pl-PL" b="1" dirty="0">
                <a:solidFill>
                  <a:srgbClr val="00B050"/>
                </a:solidFill>
              </a:rPr>
              <a:t>silnego</a:t>
            </a:r>
            <a:r>
              <a:rPr lang="pl-PL" dirty="0"/>
              <a:t> hasła!</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761" y="2335189"/>
            <a:ext cx="3000794" cy="1000265"/>
          </a:xfr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761" y="3603047"/>
            <a:ext cx="2991267" cy="962159"/>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867" y="4832799"/>
            <a:ext cx="2962688" cy="790685"/>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26" y="3528358"/>
            <a:ext cx="3796688" cy="1002899"/>
          </a:xfrm>
          <a:prstGeom prst="rect">
            <a:avLst/>
          </a:prstGeom>
        </p:spPr>
      </p:pic>
      <p:sp>
        <p:nvSpPr>
          <p:cNvPr id="8" name="Uśmiechnięta buźka 7"/>
          <p:cNvSpPr/>
          <p:nvPr/>
        </p:nvSpPr>
        <p:spPr>
          <a:xfrm>
            <a:off x="8392562" y="5023925"/>
            <a:ext cx="832919" cy="77029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929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87785" y="513516"/>
            <a:ext cx="9144000" cy="568325"/>
          </a:xfrm>
        </p:spPr>
        <p:txBody>
          <a:bodyPr>
            <a:normAutofit/>
          </a:bodyPr>
          <a:lstStyle/>
          <a:p>
            <a:r>
              <a:rPr lang="pl-PL" sz="2400" dirty="0"/>
              <a:t>Po zarejestrowaniu się sprawdź skrzynkę mailową:</a:t>
            </a:r>
          </a:p>
        </p:txBody>
      </p:sp>
      <p:sp>
        <p:nvSpPr>
          <p:cNvPr id="5" name="Podtytuł 4"/>
          <p:cNvSpPr>
            <a:spLocks noGrp="1"/>
          </p:cNvSpPr>
          <p:nvPr>
            <p:ph type="subTitle" idx="1"/>
          </p:nvPr>
        </p:nvSpPr>
        <p:spPr>
          <a:xfrm>
            <a:off x="5900596" y="3602037"/>
            <a:ext cx="3105340" cy="1655762"/>
          </a:xfrm>
        </p:spPr>
        <p:txBody>
          <a:bodyPr/>
          <a:lstStyle/>
          <a:p>
            <a:r>
              <a:rPr lang="pl-PL" dirty="0"/>
              <a:t>Na podany adres mailowy przyjdzie link aktywacyjny. </a:t>
            </a:r>
          </a:p>
        </p:txBody>
      </p:sp>
      <p:pic>
        <p:nvPicPr>
          <p:cNvPr id="4" name="Symbol zastępczy zawartości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42796" y="1337603"/>
            <a:ext cx="10515600" cy="412750"/>
          </a:xfr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57" y="2166552"/>
            <a:ext cx="1698704" cy="4526733"/>
          </a:xfrm>
          <a:prstGeom prst="rect">
            <a:avLst/>
          </a:prstGeom>
        </p:spPr>
      </p:pic>
      <p:cxnSp>
        <p:nvCxnSpPr>
          <p:cNvPr id="8" name="Łącznik zakrzywiony 7"/>
          <p:cNvCxnSpPr/>
          <p:nvPr/>
        </p:nvCxnSpPr>
        <p:spPr>
          <a:xfrm rot="10800000" flipV="1">
            <a:off x="4725910" y="4429918"/>
            <a:ext cx="1539089" cy="108364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38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41471" y="1016975"/>
            <a:ext cx="3036683" cy="1325563"/>
          </a:xfrm>
        </p:spPr>
        <p:txBody>
          <a:bodyPr>
            <a:noAutofit/>
          </a:bodyPr>
          <a:lstStyle/>
          <a:p>
            <a:r>
              <a:rPr lang="pl-PL" sz="2400" dirty="0"/>
              <a:t>I gotowe. Możesz się już zalogować do systemu i postępować zgodnie z poleceniami.</a:t>
            </a: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323" y="268428"/>
            <a:ext cx="4400788" cy="6279273"/>
          </a:xfrm>
        </p:spPr>
      </p:pic>
      <p:cxnSp>
        <p:nvCxnSpPr>
          <p:cNvPr id="6" name="Łącznik zakrzywiony 5"/>
          <p:cNvCxnSpPr/>
          <p:nvPr/>
        </p:nvCxnSpPr>
        <p:spPr>
          <a:xfrm rot="10800000" flipV="1">
            <a:off x="6373641" y="2688878"/>
            <a:ext cx="1367073" cy="106830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323" y="277480"/>
            <a:ext cx="4400788" cy="684626"/>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323" y="268428"/>
            <a:ext cx="4400788" cy="689954"/>
          </a:xfrm>
          <a:prstGeom prst="rect">
            <a:avLst/>
          </a:prstGeom>
        </p:spPr>
      </p:pic>
    </p:spTree>
    <p:extLst>
      <p:ext uri="{BB962C8B-B14F-4D97-AF65-F5344CB8AC3E}">
        <p14:creationId xmlns:p14="http://schemas.microsoft.com/office/powerpoint/2010/main" val="161481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87374" y="251430"/>
            <a:ext cx="9144000" cy="606849"/>
          </a:xfrm>
        </p:spPr>
        <p:txBody>
          <a:bodyPr>
            <a:normAutofit/>
          </a:bodyPr>
          <a:lstStyle/>
          <a:p>
            <a:r>
              <a:rPr lang="pl-PL" sz="2400" dirty="0"/>
              <a:t>Tak prezentuje się strona startowa Twojego profilu w </a:t>
            </a:r>
            <a:r>
              <a:rPr lang="pl-PL" sz="2400" b="1" dirty="0"/>
              <a:t>Systemie Rekrutacji</a:t>
            </a:r>
            <a:r>
              <a:rPr lang="pl-PL" sz="2400" dirty="0"/>
              <a:t>:</a:t>
            </a:r>
          </a:p>
        </p:txBody>
      </p:sp>
      <p:sp>
        <p:nvSpPr>
          <p:cNvPr id="5" name="Podtytuł 4"/>
          <p:cNvSpPr>
            <a:spLocks noGrp="1"/>
          </p:cNvSpPr>
          <p:nvPr>
            <p:ph type="subTitle" idx="1"/>
          </p:nvPr>
        </p:nvSpPr>
        <p:spPr>
          <a:xfrm>
            <a:off x="7998736" y="5858722"/>
            <a:ext cx="2640593" cy="939297"/>
          </a:xfrm>
        </p:spPr>
        <p:txBody>
          <a:bodyPr>
            <a:normAutofit/>
          </a:bodyPr>
          <a:lstStyle/>
          <a:p>
            <a:r>
              <a:rPr lang="pl-PL" sz="1200" dirty="0"/>
              <a:t>Przejdźmy teraz do omówienia poszczególnych zakładek tak, aby niczego nie zabrakło.</a:t>
            </a:r>
          </a:p>
        </p:txBody>
      </p:sp>
      <p:pic>
        <p:nvPicPr>
          <p:cNvPr id="4" name="Symbol zastępczy zawartości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09868" y="990896"/>
            <a:ext cx="8145099" cy="4487581"/>
          </a:xfrm>
        </p:spPr>
      </p:pic>
      <p:cxnSp>
        <p:nvCxnSpPr>
          <p:cNvPr id="7" name="Łącznik zakrzywiony 6"/>
          <p:cNvCxnSpPr/>
          <p:nvPr/>
        </p:nvCxnSpPr>
        <p:spPr>
          <a:xfrm>
            <a:off x="10154967" y="6328371"/>
            <a:ext cx="1711105" cy="30895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286" y="990896"/>
            <a:ext cx="7058682" cy="1098113"/>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285" y="990896"/>
            <a:ext cx="7058682" cy="1106657"/>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866" y="1827746"/>
            <a:ext cx="1086417" cy="3650731"/>
          </a:xfrm>
          <a:prstGeom prst="rect">
            <a:avLst/>
          </a:prstGeom>
        </p:spPr>
      </p:pic>
      <p:pic>
        <p:nvPicPr>
          <p:cNvPr id="9" name="Obraz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6283" y="2097553"/>
            <a:ext cx="7058684" cy="3380924"/>
          </a:xfrm>
          <a:prstGeom prst="rect">
            <a:avLst/>
          </a:prstGeom>
        </p:spPr>
      </p:pic>
    </p:spTree>
    <p:extLst>
      <p:ext uri="{BB962C8B-B14F-4D97-AF65-F5344CB8AC3E}">
        <p14:creationId xmlns:p14="http://schemas.microsoft.com/office/powerpoint/2010/main" val="55904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811" y="143454"/>
            <a:ext cx="8093364" cy="576984"/>
          </a:xfrm>
        </p:spPr>
        <p:txBody>
          <a:bodyPr>
            <a:normAutofit fontScale="90000"/>
          </a:bodyPr>
          <a:lstStyle/>
          <a:p>
            <a:pPr algn="ctr"/>
            <a:r>
              <a:rPr lang="pl-PL" sz="2800" dirty="0"/>
              <a:t>W zakładce </a:t>
            </a:r>
            <a:r>
              <a:rPr lang="pl-PL" sz="2800" b="1" dirty="0"/>
              <a:t>„Dane osobowe” </a:t>
            </a:r>
            <a:r>
              <a:rPr lang="pl-PL" sz="2800" dirty="0"/>
              <a:t>wypełnij wszystkie rubryki. Zwłaszcza te zaznaczone czerwoną gwiazdką.</a:t>
            </a:r>
          </a:p>
        </p:txBody>
      </p:sp>
      <p:cxnSp>
        <p:nvCxnSpPr>
          <p:cNvPr id="6" name="Łącznik zakrzywiony 5"/>
          <p:cNvCxnSpPr/>
          <p:nvPr/>
        </p:nvCxnSpPr>
        <p:spPr>
          <a:xfrm rot="16200000" flipH="1">
            <a:off x="7233400" y="602664"/>
            <a:ext cx="588475" cy="57942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Symbol zastępczy zawartości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5393" y="1514243"/>
            <a:ext cx="7751577" cy="4999159"/>
          </a:xfrm>
        </p:spPr>
      </p:pic>
    </p:spTree>
    <p:extLst>
      <p:ext uri="{BB962C8B-B14F-4D97-AF65-F5344CB8AC3E}">
        <p14:creationId xmlns:p14="http://schemas.microsoft.com/office/powerpoint/2010/main" val="245960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7253" y="1152776"/>
            <a:ext cx="7255598" cy="1228285"/>
          </a:xfrm>
        </p:spPr>
        <p:txBody>
          <a:bodyPr>
            <a:normAutofit/>
          </a:bodyPr>
          <a:lstStyle/>
          <a:p>
            <a:r>
              <a:rPr lang="pl-PL" sz="2400" dirty="0"/>
              <a:t>W zakładce </a:t>
            </a:r>
            <a:r>
              <a:rPr lang="pl-PL" sz="2400" b="1" dirty="0"/>
              <a:t>„Dane teleadresowe” </a:t>
            </a:r>
            <a:r>
              <a:rPr lang="pl-PL" sz="2400" dirty="0"/>
              <a:t>kliknij po lewej stronie niebieski przycisk. Teraz możesz wprowadzić adres zamieszkania oraz adres do korespondencji.</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2128" y="3261181"/>
            <a:ext cx="8364117" cy="1914792"/>
          </a:xfrm>
        </p:spPr>
      </p:pic>
    </p:spTree>
    <p:extLst>
      <p:ext uri="{BB962C8B-B14F-4D97-AF65-F5344CB8AC3E}">
        <p14:creationId xmlns:p14="http://schemas.microsoft.com/office/powerpoint/2010/main" val="240167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035012" cy="974788"/>
          </a:xfrm>
        </p:spPr>
        <p:txBody>
          <a:bodyPr>
            <a:normAutofit/>
          </a:bodyPr>
          <a:lstStyle/>
          <a:p>
            <a:r>
              <a:rPr lang="pl-PL" sz="3200" dirty="0"/>
              <a:t>Podobnie jak poprzednim razem, wypełnij wszystkie wymagane pola i </a:t>
            </a:r>
            <a:r>
              <a:rPr lang="pl-PL" sz="3200" b="1" dirty="0">
                <a:solidFill>
                  <a:srgbClr val="00B0F0"/>
                </a:solidFill>
              </a:rPr>
              <a:t>zapisz zmiany</a:t>
            </a:r>
            <a:r>
              <a:rPr lang="pl-PL" sz="3200" dirty="0"/>
              <a:t>:</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926" y="1825625"/>
            <a:ext cx="10426147" cy="4351338"/>
          </a:xfrm>
        </p:spPr>
      </p:pic>
    </p:spTree>
    <p:extLst>
      <p:ext uri="{BB962C8B-B14F-4D97-AF65-F5344CB8AC3E}">
        <p14:creationId xmlns:p14="http://schemas.microsoft.com/office/powerpoint/2010/main" val="349544508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601</Words>
  <Application>Microsoft Office PowerPoint</Application>
  <PresentationFormat>Panoramiczny</PresentationFormat>
  <Paragraphs>29</Paragraphs>
  <Slides>24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Calibri Light</vt:lpstr>
      <vt:lpstr>Motyw pakietu Office</vt:lpstr>
      <vt:lpstr>Tak prezentuje się strona logowania do Sytemu Rekrutacji. Jeśli nie masz założonego konta kliknij „Utwórz nowe konto”:</vt:lpstr>
      <vt:lpstr>Wypełnij wszystkie dane, utwórz nowe hasło i kliknij „Zarejestruj się”:</vt:lpstr>
      <vt:lpstr>Pamiętaj o utworzeniu silnego hasła!</vt:lpstr>
      <vt:lpstr>Po zarejestrowaniu się sprawdź skrzynkę mailową:</vt:lpstr>
      <vt:lpstr>I gotowe. Możesz się już zalogować do systemu i postępować zgodnie z poleceniami.</vt:lpstr>
      <vt:lpstr>Tak prezentuje się strona startowa Twojego profilu w Systemie Rekrutacji:</vt:lpstr>
      <vt:lpstr>W zakładce „Dane osobowe” wypełnij wszystkie rubryki. Zwłaszcza te zaznaczone czerwoną gwiazdką.</vt:lpstr>
      <vt:lpstr>W zakładce „Dane teleadresowe” kliknij po lewej stronie niebieski przycisk. Teraz możesz wprowadzić adres zamieszkania oraz adres do korespondencji.</vt:lpstr>
      <vt:lpstr>Podobnie jak poprzednim razem, wypełnij wszystkie wymagane pola i zapisz zmiany:</vt:lpstr>
      <vt:lpstr>Kolejnym krokiem jest dodanie szkoły średniej. Zarówno w przypadku gdy bierzesz udział w rekrutacji na pierwszy czy na drugi stopień studiów. Szczególną uwagę zwróć na rubrykę z rodzajem zdawanej matury:</vt:lpstr>
      <vt:lpstr>Prawidłowo zaznacz tutaj rodzaj zdawanej matury. Pozwoli to poprawnie przeliczyć systemowi Twoje punkty. Jeśli Twoja matura była zdawana przed rokiem 2004, zwróć szczególną uwagę na to, czy zaznaczasz skalę 4-stopniową, czy 6-stopniową:</vt:lpstr>
      <vt:lpstr>Jeśli posiadasz aneks do matury, również go zamieść: </vt:lpstr>
      <vt:lpstr>Posiadasz olimpiadę? Wprowadź ją tutaj:</vt:lpstr>
      <vt:lpstr>Bierzesz udział w rekrutacji na drugi stopień? W tej zakładce uzupełnisz dane dotyczące szkoły wyższej, na której ukończyłeś pierwszy stopień:</vt:lpstr>
      <vt:lpstr>Już prawie koniec, czas teraz na wgranie zdjęcia, które finalnie znajdzie się na Twojej legitymacji studenckiej. Upewnij się, że fotografia spełnia wymagania. Nie wrzucaj selfie z plaży </vt:lpstr>
      <vt:lpstr>Czas teraz na złożenie wniosku na studia. W kolejnej zakładce wybierz interesujący Cię rodzaj studiów klikając w odpowiedni zielony kafelek:</vt:lpstr>
      <vt:lpstr>Po złożeniu wniosku na studia tak prezentuje się jego szybki podgląd. Świeci się na czerwono, szybko go opłać klikając „Opłać” po prawej stronie w rubryce „Opcje”. Pamiętaj, że tylko opłacone wnioski będą rozpatrywane! </vt:lpstr>
      <vt:lpstr>W kolejnej zakładce znajdziesz odnośniki do stron internetowych zawierających potrzebne wnioski lub oświadczenia, jeśli zaistnieje taka potrzeba.</vt:lpstr>
      <vt:lpstr>Czas na dodanie skanów wymaganych dokumentów. Jeśli posiadasz zagraniczną maturę, zrób to niezwłocznie po opłaceniu wniosku. Jeśli posiadasz polską maturę, wgraj dokumenty dopiero po otrzymaniu statusu „Zakwalifikowany do przyjęcia na studia”:</vt:lpstr>
      <vt:lpstr>Następna zakładka zawiera informacje o egzaminach/rozmowach kwalifikacyjnych, które musisz zaliczyć w zależności od wybranego kierunku.</vt:lpstr>
      <vt:lpstr>„Wniosek z podpisem o przyjęcie na studia? Trzeba go wgrać, ale nie mogę go znaleźć!”.   Wniosek o przyjęcie na studia będzie możliwy do wygenerowania w zakładce „Moje wnioski” dopiero po otrzymaniu statusu „Zakwalifikowany do przyjęcia na studia”. Obserwuj kalendarz rekrutacji oraz swój profil rekrutacyjny, aby nie przegapić daty na składanie dokumentów! </vt:lpstr>
      <vt:lpstr>Po ogłoszeniu wyników, jeśli znajdujesz się na liście rezerwowej, to w zakładce „Listy wyników” sprawdzisz na którym miejscu aktualnie jesteś:</vt:lpstr>
      <vt:lpstr>Po zakwalifikowaniu do przyjęcia na studia możesz w Systemie Rekrutacji złożyć wniosek o akademik:</vt:lpstr>
      <vt:lpstr>W razie problemów/pytań/wątpliwości skontaktuj się z Biurem Rekrutacji UZ: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Admin</cp:lastModifiedBy>
  <cp:revision>18</cp:revision>
  <dcterms:created xsi:type="dcterms:W3CDTF">2022-12-19T07:49:52Z</dcterms:created>
  <dcterms:modified xsi:type="dcterms:W3CDTF">2024-05-24T11:33:18Z</dcterms:modified>
</cp:coreProperties>
</file>