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6" r:id="rId22"/>
    <p:sldId id="280" r:id="rId23"/>
    <p:sldId id="287" r:id="rId24"/>
    <p:sldId id="285" r:id="rId25"/>
    <p:sldId id="281" r:id="rId26"/>
    <p:sldId id="283" r:id="rId27"/>
    <p:sldId id="284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EF1A4FF-C959-4F6B-B035-12384937C01F}">
          <p14:sldIdLst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6"/>
            <p14:sldId id="280"/>
            <p14:sldId id="287"/>
            <p14:sldId id="285"/>
            <p14:sldId id="281"/>
            <p14:sldId id="283"/>
            <p14:sldId id="284"/>
          </p14:sldIdLst>
        </p14:section>
        <p14:section name="Sekcja bez tytułu" id="{EC08FEA9-CB3E-46B2-89A3-E1D6B2640225}">
          <p14:sldIdLst/>
        </p14:section>
        <p14:section name="Sekcja bez tytułu" id="{D28167A1-F857-41A6-8C71-0E74103B6E61}">
          <p14:sldIdLst/>
        </p14:section>
        <p14:section name="Sekcja bez tytułu" id="{24E6DA86-5B52-40CA-B810-96686AAA3D23}">
          <p14:sldIdLst/>
        </p14:section>
        <p14:section name="Sekcja bez tytułu" id="{4D16A364-A146-4302-BBAB-3FDA0C0068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96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1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81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54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60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1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5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7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20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84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60947-895D-46ED-BF4F-92E4D81D44A0}" type="datetimeFigureOut">
              <a:rPr lang="pl-PL" smtClean="0"/>
              <a:t>24.05.2024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8BC0-82F2-4009-B7D1-26AC20449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07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This is how the main page of recrutation system presents. </a:t>
            </a:r>
            <a:br>
              <a:rPr lang="pl-PL" sz="2400" dirty="0"/>
            </a:br>
            <a:r>
              <a:rPr lang="pl-PL" sz="2400" dirty="0"/>
              <a:t>If you </a:t>
            </a:r>
            <a:r>
              <a:rPr lang="pl-PL" sz="2400" dirty="0" err="1"/>
              <a:t>don’t</a:t>
            </a:r>
            <a:r>
              <a:rPr lang="pl-PL" sz="2400" dirty="0"/>
              <a:t> have your </a:t>
            </a:r>
            <a:r>
              <a:rPr lang="pl-PL" sz="2400" dirty="0" err="1"/>
              <a:t>account</a:t>
            </a:r>
            <a:r>
              <a:rPr lang="pl-PL" sz="2400" dirty="0"/>
              <a:t> </a:t>
            </a:r>
            <a:r>
              <a:rPr lang="pl-PL" sz="2400" dirty="0" err="1"/>
              <a:t>yet</a:t>
            </a:r>
            <a:r>
              <a:rPr lang="pl-PL" sz="2400" dirty="0"/>
              <a:t>, </a:t>
            </a:r>
            <a:r>
              <a:rPr lang="pl-PL" sz="2400" dirty="0" err="1"/>
              <a:t>please</a:t>
            </a:r>
            <a:r>
              <a:rPr lang="pl-PL" sz="2400" dirty="0"/>
              <a:t> click </a:t>
            </a:r>
            <a:r>
              <a:rPr lang="pl-PL" sz="2400" b="1" dirty="0">
                <a:solidFill>
                  <a:srgbClr val="00B0F0"/>
                </a:solidFill>
              </a:rPr>
              <a:t>„Create </a:t>
            </a:r>
            <a:r>
              <a:rPr lang="pl-PL" sz="2400" b="1" dirty="0" err="1">
                <a:solidFill>
                  <a:srgbClr val="00B0F0"/>
                </a:solidFill>
              </a:rPr>
              <a:t>new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pl-PL" sz="2400" b="1" dirty="0" err="1">
                <a:solidFill>
                  <a:srgbClr val="00B0F0"/>
                </a:solidFill>
              </a:rPr>
              <a:t>account</a:t>
            </a:r>
            <a:r>
              <a:rPr lang="pl-PL" sz="2400" b="1" dirty="0">
                <a:solidFill>
                  <a:srgbClr val="00B0F0"/>
                </a:solidFill>
              </a:rPr>
              <a:t>”</a:t>
            </a:r>
            <a:r>
              <a:rPr lang="pl-PL" sz="2400" dirty="0"/>
              <a:t>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0268"/>
            <a:ext cx="10515600" cy="4065014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50268"/>
            <a:ext cx="10515600" cy="16359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0268"/>
            <a:ext cx="10515601" cy="16583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7" y="1690688"/>
            <a:ext cx="11154624" cy="4811401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>
            <a:off x="2806574" y="4671588"/>
            <a:ext cx="1937442" cy="81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54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sz="2400" dirty="0"/>
              <a:t>Next step is adding information about your secondary school. It doesn’t matter if you are taking part in recrutation for first-</a:t>
            </a:r>
            <a:r>
              <a:rPr lang="pl-PL" sz="2400" dirty="0" err="1"/>
              <a:t>cycle</a:t>
            </a:r>
            <a:r>
              <a:rPr lang="pl-PL" sz="2400" dirty="0"/>
              <a:t> degree or second-cycle degree studies. </a:t>
            </a:r>
            <a:r>
              <a:rPr lang="pl-PL" sz="2400" b="1" dirty="0"/>
              <a:t>You have to fill up this fields in both cases.</a:t>
            </a:r>
            <a:r>
              <a:rPr lang="pl-PL" sz="2400" dirty="0"/>
              <a:t> Please pay attention to the type of matriculation examination.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57" y="1544966"/>
            <a:ext cx="7559378" cy="5227025"/>
          </a:xfrm>
        </p:spPr>
      </p:pic>
    </p:spTree>
    <p:extLst>
      <p:ext uri="{BB962C8B-B14F-4D97-AF65-F5344CB8AC3E}">
        <p14:creationId xmlns:p14="http://schemas.microsoft.com/office/powerpoint/2010/main" val="93442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0830" y="899280"/>
            <a:ext cx="8686046" cy="93857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Please pay attention to the type of matriculation examination: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5" y="2644714"/>
            <a:ext cx="10515600" cy="2640731"/>
          </a:xfrm>
        </p:spPr>
      </p:pic>
    </p:spTree>
    <p:extLst>
      <p:ext uri="{BB962C8B-B14F-4D97-AF65-F5344CB8AC3E}">
        <p14:creationId xmlns:p14="http://schemas.microsoft.com/office/powerpoint/2010/main" val="179256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5020"/>
            <a:ext cx="4639322" cy="2972215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9681" y="1915622"/>
            <a:ext cx="3661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Got an error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while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adding data? You can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easily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fix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it by clicking „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Delete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”: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Łącznik zakrzywiony 6"/>
          <p:cNvCxnSpPr/>
          <p:nvPr/>
        </p:nvCxnSpPr>
        <p:spPr>
          <a:xfrm>
            <a:off x="3051018" y="3521798"/>
            <a:ext cx="2055136" cy="119505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70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88678" y="835222"/>
            <a:ext cx="4165215" cy="738585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Do you taking part in recrutation for second-cycle degree studies? Here you can fill up all information about your first-</a:t>
            </a:r>
            <a:r>
              <a:rPr lang="pl-PL" sz="2000" dirty="0" err="1"/>
              <a:t>cycle</a:t>
            </a:r>
            <a:r>
              <a:rPr lang="pl-PL" sz="2000" dirty="0"/>
              <a:t> degree studies (</a:t>
            </a:r>
            <a:r>
              <a:rPr lang="pl-PL" sz="2000" dirty="0" err="1"/>
              <a:t>previous</a:t>
            </a:r>
            <a:r>
              <a:rPr lang="pl-PL" sz="2000" dirty="0"/>
              <a:t> </a:t>
            </a:r>
            <a:r>
              <a:rPr lang="pl-PL" sz="2000" dirty="0" err="1"/>
              <a:t>university</a:t>
            </a:r>
            <a:r>
              <a:rPr lang="pl-PL" sz="2000" dirty="0"/>
              <a:t>):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53" y="835222"/>
            <a:ext cx="5160547" cy="966418"/>
          </a:xfrm>
          <a:prstGeom prst="rect">
            <a:avLst/>
          </a:prstGeom>
        </p:spPr>
      </p:pic>
      <p:cxnSp>
        <p:nvCxnSpPr>
          <p:cNvPr id="11" name="Łącznik zakrzywiony 10"/>
          <p:cNvCxnSpPr/>
          <p:nvPr/>
        </p:nvCxnSpPr>
        <p:spPr>
          <a:xfrm flipV="1">
            <a:off x="3992578" y="1318431"/>
            <a:ext cx="1958700" cy="4998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" y="2231084"/>
            <a:ext cx="5866646" cy="4429090"/>
          </a:xfrm>
          <a:prstGeom prst="rect">
            <a:avLst/>
          </a:prstGeom>
        </p:spPr>
      </p:pic>
      <p:sp>
        <p:nvSpPr>
          <p:cNvPr id="17" name="Strzałka zakrzywiona w lewo 16"/>
          <p:cNvSpPr/>
          <p:nvPr/>
        </p:nvSpPr>
        <p:spPr>
          <a:xfrm rot="2342458">
            <a:off x="7052650" y="2534970"/>
            <a:ext cx="2589291" cy="34222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001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You are almost there! </a:t>
            </a:r>
            <a:r>
              <a:rPr lang="pl-PL" altLang="pl-PL" sz="2400" dirty="0"/>
              <a:t>Now it's time to upload a photo that will be find on your student card. </a:t>
            </a:r>
            <a:r>
              <a:rPr lang="en-US" altLang="pl-PL" sz="2400" dirty="0"/>
              <a:t>Make sure the photo complies</a:t>
            </a:r>
            <a:r>
              <a:rPr lang="pl-PL" altLang="pl-PL" sz="2400" dirty="0"/>
              <a:t> </a:t>
            </a:r>
            <a:r>
              <a:rPr lang="en-US" altLang="pl-PL" sz="2400" dirty="0"/>
              <a:t>requirements.</a:t>
            </a:r>
            <a:r>
              <a:rPr lang="pl-PL" altLang="pl-PL" sz="2400" dirty="0"/>
              <a:t> </a:t>
            </a:r>
            <a:br>
              <a:rPr lang="pl-PL" altLang="pl-PL" sz="2400" dirty="0"/>
            </a:br>
            <a:br>
              <a:rPr lang="pl-PL" altLang="pl-PL" sz="2400" dirty="0"/>
            </a:br>
            <a:r>
              <a:rPr lang="pl-PL" altLang="pl-PL" sz="3100" b="1" dirty="0"/>
              <a:t>Do not upload a selfie from your vacations! </a:t>
            </a:r>
            <a:r>
              <a:rPr lang="pl-PL" altLang="pl-PL" sz="3100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br>
              <a:rPr lang="pl-PL" altLang="pl-PL" sz="4800" b="1" dirty="0">
                <a:latin typeface="Arial" panose="020B0604020202020204" pitchFamily="34" charset="0"/>
              </a:rPr>
            </a:br>
            <a:endParaRPr lang="pl-PL" sz="24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33" y="2137512"/>
            <a:ext cx="7773509" cy="4340644"/>
          </a:xfrm>
        </p:spPr>
      </p:pic>
    </p:spTree>
    <p:extLst>
      <p:ext uri="{BB962C8B-B14F-4D97-AF65-F5344CB8AC3E}">
        <p14:creationId xmlns:p14="http://schemas.microsoft.com/office/powerpoint/2010/main" val="12378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5113" y="244177"/>
            <a:ext cx="9144000" cy="760758"/>
          </a:xfrm>
        </p:spPr>
        <p:txBody>
          <a:bodyPr>
            <a:normAutofit/>
          </a:bodyPr>
          <a:lstStyle/>
          <a:p>
            <a:pPr algn="l"/>
            <a:r>
              <a:rPr lang="pl-PL" sz="2000" dirty="0"/>
              <a:t>Now it’s time to submit your application: 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676238" y="2271178"/>
            <a:ext cx="3005750" cy="1655762"/>
          </a:xfrm>
        </p:spPr>
        <p:txBody>
          <a:bodyPr>
            <a:normAutofit/>
          </a:bodyPr>
          <a:lstStyle/>
          <a:p>
            <a:r>
              <a:rPr lang="pl-PL" sz="2800" dirty="0"/>
              <a:t>Don’t wory about this sign. It won’t be shown if you fill up all missing data.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429544"/>
            <a:ext cx="8153400" cy="4344987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0" y="3282737"/>
            <a:ext cx="4248743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0264" y="618622"/>
            <a:ext cx="10451471" cy="929521"/>
          </a:xfrm>
        </p:spPr>
        <p:txBody>
          <a:bodyPr>
            <a:normAutofit/>
          </a:bodyPr>
          <a:lstStyle/>
          <a:p>
            <a:r>
              <a:rPr lang="pl-PL" sz="2800" dirty="0"/>
              <a:t>On the next page pick faculty are you intrested in by clicking one of this </a:t>
            </a:r>
            <a:r>
              <a:rPr lang="pl-PL" sz="2800" b="1" dirty="0">
                <a:solidFill>
                  <a:srgbClr val="00B050"/>
                </a:solidFill>
              </a:rPr>
              <a:t>green</a:t>
            </a:r>
            <a:r>
              <a:rPr lang="pl-PL" sz="2800" dirty="0"/>
              <a:t> buttons: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08" y="1548142"/>
            <a:ext cx="8942230" cy="4925085"/>
          </a:xfrm>
        </p:spPr>
      </p:pic>
    </p:spTree>
    <p:extLst>
      <p:ext uri="{BB962C8B-B14F-4D97-AF65-F5344CB8AC3E}">
        <p14:creationId xmlns:p14="http://schemas.microsoft.com/office/powerpoint/2010/main" val="266943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Here you have to fill up final grades from your diploma: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6" y="1825625"/>
            <a:ext cx="10128867" cy="4351338"/>
          </a:xfrm>
        </p:spPr>
      </p:pic>
    </p:spTree>
    <p:extLst>
      <p:ext uri="{BB962C8B-B14F-4D97-AF65-F5344CB8AC3E}">
        <p14:creationId xmlns:p14="http://schemas.microsoft.com/office/powerpoint/2010/main" val="109542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783" y="392286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/>
              <a:t>If you choose corectly you can </a:t>
            </a:r>
            <a:r>
              <a:rPr lang="pl-PL" sz="3200" b="1" dirty="0">
                <a:solidFill>
                  <a:srgbClr val="FF0000"/>
                </a:solidFill>
              </a:rPr>
              <a:t>submit your application</a:t>
            </a:r>
            <a:r>
              <a:rPr lang="pl-PL" sz="3200" dirty="0"/>
              <a:t>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25" y="2079987"/>
            <a:ext cx="8945241" cy="4669326"/>
          </a:xfrm>
        </p:spPr>
      </p:pic>
    </p:spTree>
    <p:extLst>
      <p:ext uri="{BB962C8B-B14F-4D97-AF65-F5344CB8AC3E}">
        <p14:creationId xmlns:p14="http://schemas.microsoft.com/office/powerpoint/2010/main" val="66005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735" y="1089402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After submitting your application you have to </a:t>
            </a:r>
            <a:r>
              <a:rPr lang="pl-PL" sz="2800" b="1" dirty="0">
                <a:solidFill>
                  <a:srgbClr val="FF0000"/>
                </a:solidFill>
              </a:rPr>
              <a:t>pay</a:t>
            </a:r>
            <a:r>
              <a:rPr lang="pl-PL" sz="2800" dirty="0"/>
              <a:t> the admission fee: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14515"/>
            <a:ext cx="10515600" cy="1573557"/>
          </a:xfrm>
        </p:spPr>
      </p:pic>
    </p:spTree>
    <p:extLst>
      <p:ext uri="{BB962C8B-B14F-4D97-AF65-F5344CB8AC3E}">
        <p14:creationId xmlns:p14="http://schemas.microsoft.com/office/powerpoint/2010/main" val="149644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Fill up every required fields and create your password, </a:t>
            </a:r>
            <a:br>
              <a:rPr lang="pl-PL" sz="3200" dirty="0"/>
            </a:br>
            <a:r>
              <a:rPr lang="pl-PL" sz="3200" dirty="0"/>
              <a:t>then click </a:t>
            </a:r>
            <a:r>
              <a:rPr lang="pl-PL" sz="3200" b="1" dirty="0">
                <a:solidFill>
                  <a:srgbClr val="0070C0"/>
                </a:solidFill>
              </a:rPr>
              <a:t>„Register”</a:t>
            </a:r>
            <a:r>
              <a:rPr lang="pl-PL" sz="3200" dirty="0"/>
              <a:t>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71" y="1854009"/>
            <a:ext cx="2827092" cy="435133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27" y="2014290"/>
            <a:ext cx="2738691" cy="4123960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>
            <a:off x="4852657" y="3367889"/>
            <a:ext cx="1711105" cy="633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99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811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This is how your application presents. </a:t>
            </a:r>
            <a:br>
              <a:rPr lang="pl-PL" sz="2800" dirty="0"/>
            </a:br>
            <a:r>
              <a:rPr lang="en-US" sz="2800" b="1" dirty="0"/>
              <a:t>Please note that only paid applications will be accepted</a:t>
            </a:r>
            <a:r>
              <a:rPr lang="pl-PL" sz="2800" b="1" dirty="0"/>
              <a:t>!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2" y="2464633"/>
            <a:ext cx="11211607" cy="2523825"/>
          </a:xfrm>
        </p:spPr>
      </p:pic>
    </p:spTree>
    <p:extLst>
      <p:ext uri="{BB962C8B-B14F-4D97-AF65-F5344CB8AC3E}">
        <p14:creationId xmlns:p14="http://schemas.microsoft.com/office/powerpoint/2010/main" val="246904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" y="2760526"/>
            <a:ext cx="2067213" cy="146705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671">
            <a:off x="4531263" y="1675913"/>
            <a:ext cx="6477752" cy="36548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079">
            <a:off x="6489026" y="3005258"/>
            <a:ext cx="4803465" cy="3426399"/>
          </a:xfrm>
          <a:prstGeom prst="rect">
            <a:avLst/>
          </a:prstGeom>
        </p:spPr>
      </p:pic>
      <p:sp>
        <p:nvSpPr>
          <p:cNvPr id="8" name="Strzałka w dół 7"/>
          <p:cNvSpPr/>
          <p:nvPr/>
        </p:nvSpPr>
        <p:spPr>
          <a:xfrm>
            <a:off x="1595178" y="1559751"/>
            <a:ext cx="688064" cy="1032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435" y="232162"/>
            <a:ext cx="7050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the next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tab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you will find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links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websites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containing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necessary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applications or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declarations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if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necessary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230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27742"/>
            <a:ext cx="99960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It’s time to add scans of the required documents. </a:t>
            </a:r>
            <a:br>
              <a:rPr lang="pl-PL" altLang="pl-PL" sz="2400" dirty="0"/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you have a foreign high school diploma, do it immediately after paying for the application.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99" y="1825625"/>
            <a:ext cx="9047401" cy="4351338"/>
          </a:xfrm>
        </p:spPr>
      </p:pic>
    </p:spTree>
    <p:extLst>
      <p:ext uri="{BB962C8B-B14F-4D97-AF65-F5344CB8AC3E}">
        <p14:creationId xmlns:p14="http://schemas.microsoft.com/office/powerpoint/2010/main" val="413848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5011"/>
            <a:ext cx="10515600" cy="3510095"/>
          </a:xfr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00654"/>
            <a:ext cx="8405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next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tab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contains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information about</a:t>
            </a:r>
            <a:r>
              <a:rPr kumimoji="0" lang="pl-PL" altLang="pl-PL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exams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interviews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that you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must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pass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depending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the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chosen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faculty. </a:t>
            </a:r>
          </a:p>
        </p:txBody>
      </p:sp>
    </p:spTree>
    <p:extLst>
      <p:ext uri="{BB962C8B-B14F-4D97-AF65-F5344CB8AC3E}">
        <p14:creationId xmlns:p14="http://schemas.microsoft.com/office/powerpoint/2010/main" val="222740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0535"/>
            <a:ext cx="10515600" cy="1258431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ATTENTION: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48966"/>
            <a:ext cx="10515600" cy="482799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Complete set of required documents, including:</a:t>
            </a:r>
          </a:p>
          <a:p>
            <a:pPr marL="0" indent="0" algn="just">
              <a:buNone/>
            </a:pPr>
            <a:r>
              <a:rPr lang="pl-PL" b="1" dirty="0"/>
              <a:t> 		            </a:t>
            </a:r>
            <a:r>
              <a:rPr lang="en-US" b="1" dirty="0"/>
              <a:t>of the original documents. We only </a:t>
            </a:r>
            <a:r>
              <a:rPr lang="en-US" b="1" dirty="0">
                <a:solidFill>
                  <a:srgbClr val="FF0000"/>
                </a:solidFill>
              </a:rPr>
              <a:t>accept scans of original documents</a:t>
            </a:r>
            <a:r>
              <a:rPr lang="en-US" b="1" dirty="0"/>
              <a:t>. We do not accept scans of notarized copies made in the country of issue. – </a:t>
            </a:r>
            <a:r>
              <a:rPr lang="en-US" dirty="0"/>
              <a:t>should be uploaded to the </a:t>
            </a:r>
            <a:r>
              <a:rPr lang="pl-PL" dirty="0"/>
              <a:t>„Documents”</a:t>
            </a:r>
            <a:r>
              <a:rPr lang="en-US" dirty="0"/>
              <a:t> tab in the recruitment system via your electronic profile</a:t>
            </a:r>
            <a:r>
              <a:rPr lang="pl-PL" dirty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b="1" dirty="0"/>
              <a:t>If all required documents are conditionally accepted, you will receive a message about the payment of the fee for the first semester of study.</a:t>
            </a:r>
            <a:endParaRPr lang="en-US" dirty="0"/>
          </a:p>
          <a:p>
            <a:pPr marL="0" indent="0" algn="just">
              <a:buNone/>
            </a:pPr>
            <a:r>
              <a:rPr lang="en-US" b="1" dirty="0"/>
              <a:t>Once the tuition fee has been paid, you will receive an "Acceptance letter". With this document, you can start the visa procedure.</a:t>
            </a:r>
            <a:endParaRPr lang="en-US" dirty="0"/>
          </a:p>
          <a:p>
            <a:pPr marL="0" indent="0" algn="just">
              <a:buNone/>
            </a:pPr>
            <a:r>
              <a:rPr lang="en-US" b="1" dirty="0"/>
              <a:t>There will be a deadline for the final delivery of all original required documents. </a:t>
            </a:r>
            <a:r>
              <a:rPr lang="en-US" dirty="0"/>
              <a:t>– should be sent by traditional mail or personally to the following address: </a:t>
            </a:r>
            <a:endParaRPr lang="pl-PL" dirty="0"/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THE RECRUITMENT OFFICE (</a:t>
            </a:r>
            <a:r>
              <a:rPr lang="en-US" b="1" dirty="0" err="1"/>
              <a:t>Rekrutacja</a:t>
            </a:r>
            <a:r>
              <a:rPr lang="en-US" b="1" dirty="0"/>
              <a:t> UZ) 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Al.</a:t>
            </a:r>
            <a:r>
              <a:rPr lang="pl-PL" b="1" dirty="0"/>
              <a:t> </a:t>
            </a:r>
            <a:r>
              <a:rPr lang="en-US" b="1" dirty="0" err="1"/>
              <a:t>Wojska</a:t>
            </a:r>
            <a:r>
              <a:rPr lang="en-US" b="1" dirty="0"/>
              <a:t> </a:t>
            </a:r>
            <a:r>
              <a:rPr lang="en-US" b="1" dirty="0" err="1"/>
              <a:t>Polskiego</a:t>
            </a:r>
            <a:r>
              <a:rPr lang="en-US" b="1" dirty="0"/>
              <a:t> 69, room number 101R </a:t>
            </a:r>
            <a:br>
              <a:rPr lang="en-US" b="1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65-762 </a:t>
            </a:r>
            <a:r>
              <a:rPr lang="en-US" b="1" dirty="0" err="1"/>
              <a:t>Zielona</a:t>
            </a:r>
            <a:r>
              <a:rPr lang="en-US" b="1" dirty="0"/>
              <a:t> </a:t>
            </a:r>
            <a:r>
              <a:rPr lang="en-US" b="1" dirty="0" err="1"/>
              <a:t>Góra</a:t>
            </a:r>
            <a:r>
              <a:rPr lang="en-US" b="1" dirty="0"/>
              <a:t>, 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POLAND</a:t>
            </a:r>
            <a:endParaRPr lang="en-US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94168" y="1557195"/>
            <a:ext cx="33082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Color and legible scans </a:t>
            </a:r>
            <a:endParaRPr lang="pl-PL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06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4949" y="2194925"/>
            <a:ext cx="10491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"An application with a signature for admission to studies? It needs to be uploaded, but I can't find it!”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852188" y="3176612"/>
            <a:ext cx="89892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application for admission to studies will be possible to generate in the „My applications”</a:t>
            </a:r>
            <a:r>
              <a:rPr kumimoji="0" lang="pl-PL" altLang="pl-PL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after receiving the status „Qualified for admission to studies”. Please follow our recruitment calendar and your recruitment profile so you won’t miss the deadline for submission of documents! </a:t>
            </a:r>
          </a:p>
        </p:txBody>
      </p:sp>
    </p:spTree>
    <p:extLst>
      <p:ext uri="{BB962C8B-B14F-4D97-AF65-F5344CB8AC3E}">
        <p14:creationId xmlns:p14="http://schemas.microsoft.com/office/powerpoint/2010/main" val="36631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4597"/>
            <a:ext cx="10515600" cy="2073394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97074"/>
            <a:ext cx="9712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After qualifying for admission, you can submit an application for a dormitory: </a:t>
            </a:r>
          </a:p>
        </p:txBody>
      </p:sp>
    </p:spTree>
    <p:extLst>
      <p:ext uri="{BB962C8B-B14F-4D97-AF65-F5344CB8AC3E}">
        <p14:creationId xmlns:p14="http://schemas.microsoft.com/office/powerpoint/2010/main" val="1557004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If you have more questions feel free to contact us: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07" y="2362765"/>
            <a:ext cx="4915586" cy="3277057"/>
          </a:xfrm>
        </p:spPr>
      </p:pic>
    </p:spTree>
    <p:extLst>
      <p:ext uri="{BB962C8B-B14F-4D97-AF65-F5344CB8AC3E}">
        <p14:creationId xmlns:p14="http://schemas.microsoft.com/office/powerpoint/2010/main" val="215387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9716" y="319465"/>
            <a:ext cx="7400453" cy="1325563"/>
          </a:xfrm>
        </p:spPr>
        <p:txBody>
          <a:bodyPr>
            <a:normAutofit/>
          </a:bodyPr>
          <a:lstStyle/>
          <a:p>
            <a:r>
              <a:rPr lang="pl-PL" sz="3600" dirty="0"/>
              <a:t>Don’t forget to create </a:t>
            </a:r>
            <a:r>
              <a:rPr lang="pl-PL" sz="3600" b="1" dirty="0">
                <a:solidFill>
                  <a:srgbClr val="00B050"/>
                </a:solidFill>
              </a:rPr>
              <a:t>strong</a:t>
            </a:r>
            <a:r>
              <a:rPr lang="pl-PL" sz="3600" dirty="0"/>
              <a:t> password!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3" y="1907278"/>
            <a:ext cx="3038899" cy="101931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28" y="3267191"/>
            <a:ext cx="2991267" cy="10478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32" y="4839587"/>
            <a:ext cx="3096057" cy="8002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62" y="3419612"/>
            <a:ext cx="3029373" cy="7430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89" y="4426979"/>
            <a:ext cx="1019317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After registration check out your email: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29" y="1239101"/>
            <a:ext cx="8767526" cy="383089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217468" y="3705190"/>
            <a:ext cx="4945455" cy="10533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dirty="0" err="1"/>
              <a:t>Activation</a:t>
            </a:r>
            <a:r>
              <a:rPr lang="pl-PL" dirty="0"/>
              <a:t> link will show up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/>
              <a:t>on email that you </a:t>
            </a:r>
            <a:r>
              <a:rPr lang="pl-PL" dirty="0" err="1"/>
              <a:t>indicated</a:t>
            </a:r>
            <a:r>
              <a:rPr lang="pl-PL" dirty="0"/>
              <a:t> before.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31" y="1825625"/>
            <a:ext cx="2949778" cy="4812509"/>
          </a:xfrm>
          <a:prstGeom prst="rect">
            <a:avLst/>
          </a:prstGeom>
        </p:spPr>
      </p:pic>
      <p:cxnSp>
        <p:nvCxnSpPr>
          <p:cNvPr id="8" name="Łącznik zakrzywiony 7"/>
          <p:cNvCxnSpPr/>
          <p:nvPr/>
        </p:nvCxnSpPr>
        <p:spPr>
          <a:xfrm rot="10800000" flipV="1">
            <a:off x="5078995" y="3965418"/>
            <a:ext cx="1439501" cy="105020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72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30845" y="1161830"/>
            <a:ext cx="56591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Done!</a:t>
            </a:r>
            <a:r>
              <a:rPr lang="pl-PL" dirty="0"/>
              <a:t> You can log in now into the recruitment system and follow the instructions.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89" y="709157"/>
            <a:ext cx="3653645" cy="5130328"/>
          </a:xfrm>
        </p:spPr>
      </p:pic>
      <p:cxnSp>
        <p:nvCxnSpPr>
          <p:cNvPr id="6" name="Łącznik zakrzywiony 5"/>
          <p:cNvCxnSpPr/>
          <p:nvPr/>
        </p:nvCxnSpPr>
        <p:spPr>
          <a:xfrm rot="10800000" flipV="1">
            <a:off x="6337426" y="3467476"/>
            <a:ext cx="2544024" cy="21547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89" y="709158"/>
            <a:ext cx="3653645" cy="5683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89" y="709156"/>
            <a:ext cx="3653645" cy="5761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15" y="3131295"/>
            <a:ext cx="3362794" cy="30579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89" y="709156"/>
            <a:ext cx="3658058" cy="5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9470" y="81214"/>
            <a:ext cx="6524531" cy="606849"/>
          </a:xfrm>
        </p:spPr>
        <p:txBody>
          <a:bodyPr>
            <a:normAutofit/>
          </a:bodyPr>
          <a:lstStyle/>
          <a:p>
            <a:r>
              <a:rPr lang="pl-PL" sz="2800" dirty="0"/>
              <a:t>This is how your profile presents: 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32484" y="5630014"/>
            <a:ext cx="3051018" cy="644037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400" dirty="0">
                <a:latin typeface="Arial Unicode MS" panose="020B0604020202020204" pitchFamily="34" charset="-128"/>
              </a:rPr>
              <a:t>Now let's move to discussing the individual tabs so you won’t miss anything</a:t>
            </a:r>
            <a:r>
              <a:rPr lang="pl-PL" altLang="pl-PL" sz="1200" dirty="0"/>
              <a:t>.</a:t>
            </a:r>
            <a:endParaRPr lang="pl-PL" altLang="pl-PL" sz="3200" dirty="0">
              <a:latin typeface="Arial" panose="020B0604020202020204" pitchFamily="34" charset="0"/>
            </a:endParaRPr>
          </a:p>
        </p:txBody>
      </p:sp>
      <p:cxnSp>
        <p:nvCxnSpPr>
          <p:cNvPr id="8" name="Łącznik zakrzywiony 7"/>
          <p:cNvCxnSpPr/>
          <p:nvPr/>
        </p:nvCxnSpPr>
        <p:spPr>
          <a:xfrm>
            <a:off x="9714368" y="6201624"/>
            <a:ext cx="1982709" cy="34403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9" y="848900"/>
            <a:ext cx="9325070" cy="462027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0" y="848900"/>
            <a:ext cx="1222217" cy="12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7990" y="39228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In </a:t>
            </a:r>
            <a:r>
              <a:rPr lang="pl-PL" sz="2800" b="1" dirty="0"/>
              <a:t>„Personal data” </a:t>
            </a:r>
            <a:r>
              <a:rPr lang="pl-PL" sz="2800" dirty="0"/>
              <a:t>you have to fill all required fields: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58" y="1246204"/>
            <a:ext cx="8302427" cy="5505820"/>
          </a:xfrm>
        </p:spPr>
      </p:pic>
    </p:spTree>
    <p:extLst>
      <p:ext uri="{BB962C8B-B14F-4D97-AF65-F5344CB8AC3E}">
        <p14:creationId xmlns:p14="http://schemas.microsoft.com/office/powerpoint/2010/main" val="202973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In </a:t>
            </a:r>
            <a:r>
              <a:rPr lang="pl-PL" sz="3200" b="1" dirty="0"/>
              <a:t>„Address data” </a:t>
            </a:r>
            <a:r>
              <a:rPr lang="pl-PL" sz="3200" dirty="0"/>
              <a:t>click a blue botton on the left side. Now you can upload your mailling address and your residence address.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84" y="3294961"/>
            <a:ext cx="8049748" cy="1648055"/>
          </a:xfrm>
        </p:spPr>
      </p:pic>
    </p:spTree>
    <p:extLst>
      <p:ext uri="{BB962C8B-B14F-4D97-AF65-F5344CB8AC3E}">
        <p14:creationId xmlns:p14="http://schemas.microsoft.com/office/powerpoint/2010/main" val="65396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Fill up again all required fields like before and </a:t>
            </a:r>
            <a:r>
              <a:rPr lang="pl-PL" sz="3200" b="1" dirty="0">
                <a:solidFill>
                  <a:srgbClr val="0070C0"/>
                </a:solidFill>
              </a:rPr>
              <a:t>„Save changes”</a:t>
            </a:r>
            <a:r>
              <a:rPr lang="pl-PL" sz="3200" dirty="0"/>
              <a:t>: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3" y="1499700"/>
            <a:ext cx="10973994" cy="4855832"/>
          </a:xfrm>
        </p:spPr>
      </p:pic>
    </p:spTree>
    <p:extLst>
      <p:ext uri="{BB962C8B-B14F-4D97-AF65-F5344CB8AC3E}">
        <p14:creationId xmlns:p14="http://schemas.microsoft.com/office/powerpoint/2010/main" val="118915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733</Words>
  <Application>Microsoft Office PowerPoint</Application>
  <PresentationFormat>Panoramiczny</PresentationFormat>
  <Paragraphs>43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Motyw pakietu Office</vt:lpstr>
      <vt:lpstr>This is how the main page of recrutation system presents.  If you don’t have your account yet, please click „Create new account”:</vt:lpstr>
      <vt:lpstr>Fill up every required fields and create your password,  then click „Register”:</vt:lpstr>
      <vt:lpstr>Don’t forget to create strong password!</vt:lpstr>
      <vt:lpstr>After registration check out your email:</vt:lpstr>
      <vt:lpstr>Done! You can log in now into the recruitment system and follow the instructions.</vt:lpstr>
      <vt:lpstr>This is how your profile presents: </vt:lpstr>
      <vt:lpstr>In „Personal data” you have to fill all required fields:</vt:lpstr>
      <vt:lpstr>In „Address data” click a blue botton on the left side. Now you can upload your mailling address and your residence address.</vt:lpstr>
      <vt:lpstr>Fill up again all required fields like before and „Save changes”:</vt:lpstr>
      <vt:lpstr>Next step is adding information about your secondary school. It doesn’t matter if you are taking part in recrutation for first-cycle degree or second-cycle degree studies. You have to fill up this fields in both cases. Please pay attention to the type of matriculation examination.</vt:lpstr>
      <vt:lpstr>Please pay attention to the type of matriculation examination:</vt:lpstr>
      <vt:lpstr>Got an error while adding data? You can easily fix it by clicking „Delete”:</vt:lpstr>
      <vt:lpstr>Do you taking part in recrutation for second-cycle degree studies? Here you can fill up all information about your first-cycle degree studies (previous university): </vt:lpstr>
      <vt:lpstr>You are almost there! Now it's time to upload a photo that will be find on your student card. Make sure the photo complies requirements.   Do not upload a selfie from your vacations!   </vt:lpstr>
      <vt:lpstr>Now it’s time to submit your application: </vt:lpstr>
      <vt:lpstr>On the next page pick faculty are you intrested in by clicking one of this green buttons:</vt:lpstr>
      <vt:lpstr>Here you have to fill up final grades from your diploma:</vt:lpstr>
      <vt:lpstr>If you choose corectly you can submit your application:</vt:lpstr>
      <vt:lpstr>After submitting your application you have to pay the admission fee:</vt:lpstr>
      <vt:lpstr>This is how your application presents.  Please note that only paid applications will be accepted!</vt:lpstr>
      <vt:lpstr>In the next tab you will find links to websites containing  the necessary applications or declarations, if necessary.</vt:lpstr>
      <vt:lpstr>It’s time to add scans of the required documents.  If you have a foreign high school diploma, do it immediately after paying for the application.</vt:lpstr>
      <vt:lpstr>The next tab contains information about exams/interviews  that you must pass depending on the chosen faculty. </vt:lpstr>
      <vt:lpstr>ATTENTION:</vt:lpstr>
      <vt:lpstr>"An application with a signature for admission to studies? It needs to be uploaded, but I can't find it!” </vt:lpstr>
      <vt:lpstr>After qualifying for admission, you can submit an application for a dormitory: </vt:lpstr>
      <vt:lpstr>If you have more questions feel free to contact 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28</cp:revision>
  <dcterms:created xsi:type="dcterms:W3CDTF">2023-01-18T09:16:46Z</dcterms:created>
  <dcterms:modified xsi:type="dcterms:W3CDTF">2024-05-24T11:31:42Z</dcterms:modified>
</cp:coreProperties>
</file>